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62" r:id="rId6"/>
    <p:sldId id="266"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11/19/2020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11/19/2020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11/19/2020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11/19/2020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11/19/2020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6189" y="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3600" dirty="0">
                <a:solidFill>
                  <a:srgbClr val="FFC000"/>
                </a:solidFill>
              </a:rPr>
              <a:t>The gator plate-r</a:t>
            </a:r>
            <a:br>
              <a:rPr lang="en-US" sz="4400" dirty="0">
                <a:solidFill>
                  <a:schemeClr val="tx1"/>
                </a:solidFill>
              </a:rPr>
            </a:br>
            <a:br>
              <a:rPr lang="en-US" sz="4400" dirty="0">
                <a:solidFill>
                  <a:schemeClr val="tx1"/>
                </a:solidFill>
              </a:rPr>
            </a:br>
            <a:r>
              <a:rPr lang="en-US" sz="2700" dirty="0">
                <a:solidFill>
                  <a:schemeClr val="accent3"/>
                </a:solidFill>
              </a:rPr>
              <a:t>Beef enchiladas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endParaRPr lang="en-US" dirty="0">
              <a:solidFill>
                <a:schemeClr val="tx1"/>
              </a:solidFill>
            </a:endParaRPr>
          </a:p>
        </p:txBody>
      </p:sp>
      <p:pic>
        <p:nvPicPr>
          <p:cNvPr id="5" name="Picture 4" descr="A picture containing text, clipart&#10;&#10;Description automatically generated">
            <a:extLst>
              <a:ext uri="{FF2B5EF4-FFF2-40B4-BE49-F238E27FC236}">
                <a16:creationId xmlns:a16="http://schemas.microsoft.com/office/drawing/2014/main" id="{DB78B2F0-2FFE-489D-A731-C82B4DA7322C}"/>
              </a:ext>
            </a:extLst>
          </p:cNvPr>
          <p:cNvPicPr>
            <a:picLocks noChangeAspect="1"/>
          </p:cNvPicPr>
          <p:nvPr/>
        </p:nvPicPr>
        <p:blipFill>
          <a:blip r:embed="rId3"/>
          <a:stretch>
            <a:fillRect/>
          </a:stretch>
        </p:blipFill>
        <p:spPr>
          <a:xfrm>
            <a:off x="5695067" y="5049453"/>
            <a:ext cx="5452527" cy="1808532"/>
          </a:xfrm>
          <a:prstGeom prst="rect">
            <a:avLst/>
          </a:prstGeom>
        </p:spPr>
      </p:pic>
      <p:pic>
        <p:nvPicPr>
          <p:cNvPr id="7" name="Picture 6">
            <a:extLst>
              <a:ext uri="{FF2B5EF4-FFF2-40B4-BE49-F238E27FC236}">
                <a16:creationId xmlns:a16="http://schemas.microsoft.com/office/drawing/2014/main" id="{C9235778-F244-4D85-A187-50ADE806BC6B}"/>
              </a:ext>
            </a:extLst>
          </p:cNvPr>
          <p:cNvPicPr>
            <a:picLocks noChangeAspect="1"/>
          </p:cNvPicPr>
          <p:nvPr/>
        </p:nvPicPr>
        <p:blipFill>
          <a:blip r:embed="rId4"/>
          <a:stretch>
            <a:fillRect/>
          </a:stretch>
        </p:blipFill>
        <p:spPr>
          <a:xfrm>
            <a:off x="0" y="39299"/>
            <a:ext cx="5688228" cy="6857990"/>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091E0-9630-4735-B761-A813AB66E0BA}"/>
              </a:ext>
            </a:extLst>
          </p:cNvPr>
          <p:cNvSpPr>
            <a:spLocks noGrp="1"/>
          </p:cNvSpPr>
          <p:nvPr>
            <p:ph type="title"/>
          </p:nvPr>
        </p:nvSpPr>
        <p:spPr>
          <a:xfrm>
            <a:off x="1066800" y="642594"/>
            <a:ext cx="10058400" cy="1371600"/>
          </a:xfrm>
        </p:spPr>
        <p:txBody>
          <a:bodyPr anchor="ctr">
            <a:normAutofit/>
          </a:bodyPr>
          <a:lstStyle/>
          <a:p>
            <a:r>
              <a:rPr lang="en-US" b="1" i="1" dirty="0"/>
              <a:t>What are Enchiladas? </a:t>
            </a:r>
            <a:endParaRPr lang="en-CA" b="1" i="1" dirty="0"/>
          </a:p>
        </p:txBody>
      </p:sp>
      <p:pic>
        <p:nvPicPr>
          <p:cNvPr id="4" name="Picture 3">
            <a:extLst>
              <a:ext uri="{FF2B5EF4-FFF2-40B4-BE49-F238E27FC236}">
                <a16:creationId xmlns:a16="http://schemas.microsoft.com/office/drawing/2014/main" id="{84D1B467-7670-4BAC-AD7B-70F6E8701D62}"/>
              </a:ext>
            </a:extLst>
          </p:cNvPr>
          <p:cNvPicPr>
            <a:picLocks noChangeAspect="1"/>
          </p:cNvPicPr>
          <p:nvPr/>
        </p:nvPicPr>
        <p:blipFill>
          <a:blip r:embed="rId2"/>
          <a:stretch>
            <a:fillRect/>
          </a:stretch>
        </p:blipFill>
        <p:spPr>
          <a:xfrm>
            <a:off x="1066800" y="2567709"/>
            <a:ext cx="4663440" cy="2687782"/>
          </a:xfrm>
          <a:prstGeom prst="rect">
            <a:avLst/>
          </a:prstGeom>
          <a:noFill/>
        </p:spPr>
      </p:pic>
      <p:sp>
        <p:nvSpPr>
          <p:cNvPr id="3" name="Content Placeholder 2">
            <a:extLst>
              <a:ext uri="{FF2B5EF4-FFF2-40B4-BE49-F238E27FC236}">
                <a16:creationId xmlns:a16="http://schemas.microsoft.com/office/drawing/2014/main" id="{74672A72-D71D-47E3-927D-F5DAD908C249}"/>
              </a:ext>
            </a:extLst>
          </p:cNvPr>
          <p:cNvSpPr>
            <a:spLocks noGrp="1"/>
          </p:cNvSpPr>
          <p:nvPr>
            <p:ph sz="half" idx="2"/>
          </p:nvPr>
        </p:nvSpPr>
        <p:spPr>
          <a:xfrm>
            <a:off x="6461760" y="2014194"/>
            <a:ext cx="4663440" cy="3749040"/>
          </a:xfrm>
        </p:spPr>
        <p:txBody>
          <a:bodyPr>
            <a:normAutofit/>
          </a:bodyPr>
          <a:lstStyle/>
          <a:p>
            <a:pPr marL="0" indent="0">
              <a:lnSpc>
                <a:spcPct val="100000"/>
              </a:lnSpc>
              <a:buNone/>
            </a:pPr>
            <a:br>
              <a:rPr lang="en-US" sz="1400" dirty="0"/>
            </a:br>
            <a:r>
              <a:rPr lang="en-US" sz="1400" b="1" dirty="0"/>
              <a:t>Enchiladas</a:t>
            </a:r>
            <a:r>
              <a:rPr lang="en-US" sz="1400" dirty="0"/>
              <a:t> are similar to a burrito. They consist of a corn or flour tortilla, stuffed with fillings and wrapped tightly. They’re covered in sauce and cheese and served with a variety of side dishes – it’s one of the few Mexican dishes you enjoy with a knife and fork. </a:t>
            </a:r>
            <a:br>
              <a:rPr lang="en-US" sz="1400" dirty="0"/>
            </a:br>
            <a:br>
              <a:rPr lang="en-US" sz="1400" dirty="0"/>
            </a:br>
            <a:r>
              <a:rPr lang="en-US" sz="1400" dirty="0"/>
              <a:t>Enchiladas likely started as a street food and evolved over time – the earliest known form of the dish was simply a rolled tortilla dipped in </a:t>
            </a:r>
            <a:r>
              <a:rPr lang="en-US" sz="1400" dirty="0" err="1"/>
              <a:t>chilli</a:t>
            </a:r>
            <a:r>
              <a:rPr lang="en-US" sz="1400" dirty="0"/>
              <a:t> sauce. The word itself is a compound of two </a:t>
            </a:r>
            <a:r>
              <a:rPr lang="en-US" sz="1400" b="1" i="1" dirty="0"/>
              <a:t>Nahuatl</a:t>
            </a:r>
            <a:r>
              <a:rPr lang="en-US" sz="1400" dirty="0"/>
              <a:t> words, ‘</a:t>
            </a:r>
            <a:r>
              <a:rPr lang="en-US" sz="1400" dirty="0" err="1"/>
              <a:t>chilli</a:t>
            </a:r>
            <a:r>
              <a:rPr lang="en-US" sz="1400" dirty="0"/>
              <a:t>’ and ‘flute’.  </a:t>
            </a:r>
          </a:p>
          <a:p>
            <a:pPr marL="0" indent="0">
              <a:lnSpc>
                <a:spcPct val="100000"/>
              </a:lnSpc>
              <a:buNone/>
            </a:pPr>
            <a:r>
              <a:rPr lang="en-US" sz="1400" dirty="0"/>
              <a:t>Nahuatl has been spoken in Central Mexico since the seventh century. It was the language of the mighty </a:t>
            </a:r>
            <a:r>
              <a:rPr lang="en-US" sz="1400" b="1" i="1" dirty="0"/>
              <a:t>Aztec civilization</a:t>
            </a:r>
            <a:r>
              <a:rPr lang="en-US" sz="1400" dirty="0"/>
              <a:t>. We learn about the Aztecs in grade 8 Social Studies. </a:t>
            </a:r>
            <a:endParaRPr lang="en-CA" sz="1400" dirty="0"/>
          </a:p>
        </p:txBody>
      </p:sp>
      <p:pic>
        <p:nvPicPr>
          <p:cNvPr id="5" name="Picture 4">
            <a:extLst>
              <a:ext uri="{FF2B5EF4-FFF2-40B4-BE49-F238E27FC236}">
                <a16:creationId xmlns:a16="http://schemas.microsoft.com/office/drawing/2014/main" id="{53F5D555-EB7C-4D5C-BA6C-3F48854D37A7}"/>
              </a:ext>
            </a:extLst>
          </p:cNvPr>
          <p:cNvPicPr>
            <a:picLocks noChangeAspect="1"/>
          </p:cNvPicPr>
          <p:nvPr/>
        </p:nvPicPr>
        <p:blipFill>
          <a:blip r:embed="rId3"/>
          <a:stretch>
            <a:fillRect/>
          </a:stretch>
        </p:blipFill>
        <p:spPr>
          <a:xfrm>
            <a:off x="9374908" y="378692"/>
            <a:ext cx="2481812" cy="1828800"/>
          </a:xfrm>
          <a:prstGeom prst="rect">
            <a:avLst/>
          </a:prstGeom>
        </p:spPr>
      </p:pic>
    </p:spTree>
    <p:extLst>
      <p:ext uri="{BB962C8B-B14F-4D97-AF65-F5344CB8AC3E}">
        <p14:creationId xmlns:p14="http://schemas.microsoft.com/office/powerpoint/2010/main" val="253802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BC72A-6013-4A54-A841-7753397692BF}"/>
              </a:ext>
            </a:extLst>
          </p:cNvPr>
          <p:cNvPicPr>
            <a:picLocks noChangeAspect="1"/>
          </p:cNvPicPr>
          <p:nvPr/>
        </p:nvPicPr>
        <p:blipFill>
          <a:blip r:embed="rId2"/>
          <a:stretch>
            <a:fillRect/>
          </a:stretch>
        </p:blipFill>
        <p:spPr>
          <a:xfrm>
            <a:off x="1236482" y="237744"/>
            <a:ext cx="5680434" cy="6382512"/>
          </a:xfrm>
          <a:prstGeom prst="rect">
            <a:avLst/>
          </a:prstGeom>
          <a:noFill/>
          <a:ln>
            <a:noFill/>
          </a:ln>
        </p:spPr>
      </p:pic>
      <p:sp>
        <p:nvSpPr>
          <p:cNvPr id="9" name="Title 2">
            <a:extLst>
              <a:ext uri="{FF2B5EF4-FFF2-40B4-BE49-F238E27FC236}">
                <a16:creationId xmlns:a16="http://schemas.microsoft.com/office/drawing/2014/main" id="{897098A2-E21A-4A75-9FCD-A0497ACC14DC}"/>
              </a:ext>
            </a:extLst>
          </p:cNvPr>
          <p:cNvSpPr>
            <a:spLocks noGrp="1"/>
          </p:cNvSpPr>
          <p:nvPr>
            <p:ph type="title"/>
          </p:nvPr>
        </p:nvSpPr>
        <p:spPr>
          <a:xfrm>
            <a:off x="8477250" y="603505"/>
            <a:ext cx="3144774" cy="933196"/>
          </a:xfrm>
        </p:spPr>
        <p:txBody>
          <a:bodyPr/>
          <a:lstStyle/>
          <a:p>
            <a:r>
              <a:rPr lang="en-US" b="1" i="1" dirty="0">
                <a:solidFill>
                  <a:srgbClr val="002060"/>
                </a:solidFill>
              </a:rPr>
              <a:t>Food and Kitchen Safety</a:t>
            </a:r>
          </a:p>
        </p:txBody>
      </p:sp>
      <p:sp>
        <p:nvSpPr>
          <p:cNvPr id="11" name="Text Placeholder 3">
            <a:extLst>
              <a:ext uri="{FF2B5EF4-FFF2-40B4-BE49-F238E27FC236}">
                <a16:creationId xmlns:a16="http://schemas.microsoft.com/office/drawing/2014/main" id="{8C01F199-2706-40DC-B507-395BA9234EC0}"/>
              </a:ext>
            </a:extLst>
          </p:cNvPr>
          <p:cNvSpPr>
            <a:spLocks noGrp="1"/>
          </p:cNvSpPr>
          <p:nvPr>
            <p:ph type="body" sz="half" idx="2"/>
          </p:nvPr>
        </p:nvSpPr>
        <p:spPr>
          <a:xfrm>
            <a:off x="8477250" y="1676400"/>
            <a:ext cx="3144774" cy="4221480"/>
          </a:xfrm>
        </p:spPr>
        <p:txBody>
          <a:bodyPr>
            <a:normAutofit/>
          </a:bodyPr>
          <a:lstStyle/>
          <a:p>
            <a:pPr marL="285750" indent="-285750">
              <a:buFont typeface="Arial" panose="020B0604020202020204" pitchFamily="34" charset="0"/>
              <a:buChar char="•"/>
            </a:pPr>
            <a:r>
              <a:rPr lang="en-US" dirty="0">
                <a:solidFill>
                  <a:srgbClr val="0070C0"/>
                </a:solidFill>
              </a:rPr>
              <a:t>Make sure you have permission from your parents before you cook!</a:t>
            </a:r>
          </a:p>
          <a:p>
            <a:pPr marL="285750" indent="-285750">
              <a:buFont typeface="Arial" panose="020B0604020202020204" pitchFamily="34" charset="0"/>
              <a:buChar char="•"/>
            </a:pPr>
            <a:r>
              <a:rPr lang="en-US" dirty="0">
                <a:solidFill>
                  <a:schemeClr val="accent3">
                    <a:lumMod val="75000"/>
                  </a:schemeClr>
                </a:solidFill>
              </a:rPr>
              <a:t>Be careful when using the stove, oven, or cutting ingredients.</a:t>
            </a:r>
          </a:p>
          <a:p>
            <a:pPr marL="285750" indent="-285750">
              <a:buFont typeface="Arial" panose="020B0604020202020204" pitchFamily="34" charset="0"/>
              <a:buChar char="•"/>
            </a:pPr>
            <a:r>
              <a:rPr lang="en-US" dirty="0">
                <a:solidFill>
                  <a:srgbClr val="002060"/>
                </a:solidFill>
              </a:rPr>
              <a:t>Use separate cutting boards, plates, and knives when handling raw meat and produce. </a:t>
            </a:r>
            <a:r>
              <a:rPr lang="en-US" b="1" i="1" dirty="0">
                <a:solidFill>
                  <a:srgbClr val="002060"/>
                </a:solidFill>
              </a:rPr>
              <a:t>Do not cross contaminate!</a:t>
            </a:r>
          </a:p>
        </p:txBody>
      </p:sp>
    </p:spTree>
    <p:extLst>
      <p:ext uri="{BB962C8B-B14F-4D97-AF65-F5344CB8AC3E}">
        <p14:creationId xmlns:p14="http://schemas.microsoft.com/office/powerpoint/2010/main" val="222801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C579-6681-4CBB-9148-23A45CBDCB51}"/>
              </a:ext>
            </a:extLst>
          </p:cNvPr>
          <p:cNvSpPr>
            <a:spLocks noGrp="1"/>
          </p:cNvSpPr>
          <p:nvPr>
            <p:ph type="title"/>
          </p:nvPr>
        </p:nvSpPr>
        <p:spPr>
          <a:xfrm>
            <a:off x="1066800" y="642594"/>
            <a:ext cx="10058400" cy="659733"/>
          </a:xfrm>
        </p:spPr>
        <p:txBody>
          <a:bodyPr/>
          <a:lstStyle/>
          <a:p>
            <a:pPr algn="ctr"/>
            <a:r>
              <a:rPr lang="en-US" dirty="0"/>
              <a:t>Recipe Ingredients </a:t>
            </a:r>
            <a:endParaRPr lang="en-CA" dirty="0"/>
          </a:p>
        </p:txBody>
      </p:sp>
      <p:sp>
        <p:nvSpPr>
          <p:cNvPr id="3" name="Content Placeholder 2">
            <a:extLst>
              <a:ext uri="{FF2B5EF4-FFF2-40B4-BE49-F238E27FC236}">
                <a16:creationId xmlns:a16="http://schemas.microsoft.com/office/drawing/2014/main" id="{B001BE4F-FA0C-4A80-ACAF-5D4FEFB7E912}"/>
              </a:ext>
            </a:extLst>
          </p:cNvPr>
          <p:cNvSpPr>
            <a:spLocks noGrp="1"/>
          </p:cNvSpPr>
          <p:nvPr>
            <p:ph sz="half" idx="1"/>
          </p:nvPr>
        </p:nvSpPr>
        <p:spPr>
          <a:xfrm>
            <a:off x="1066800" y="1417739"/>
            <a:ext cx="4663440" cy="4434421"/>
          </a:xfrm>
        </p:spPr>
        <p:txBody>
          <a:bodyPr>
            <a:normAutofit fontScale="92500" lnSpcReduction="20000"/>
          </a:bodyPr>
          <a:lstStyle/>
          <a:p>
            <a:r>
              <a:rPr lang="en-US" b="1" u="sng" dirty="0"/>
              <a:t>Beef Enchiladas:</a:t>
            </a:r>
          </a:p>
          <a:p>
            <a:r>
              <a:rPr lang="en-US" dirty="0"/>
              <a:t>1 tablespoon cooking oil</a:t>
            </a:r>
          </a:p>
          <a:p>
            <a:pPr fontAlgn="base"/>
            <a:r>
              <a:rPr lang="en-CA" dirty="0"/>
              <a:t>1/2 cup finely diced yellow onion</a:t>
            </a:r>
          </a:p>
          <a:p>
            <a:pPr fontAlgn="base"/>
            <a:r>
              <a:rPr lang="en-CA" dirty="0"/>
              <a:t>2 garlic cloves</a:t>
            </a:r>
          </a:p>
          <a:p>
            <a:pPr fontAlgn="base"/>
            <a:r>
              <a:rPr lang="en-CA" dirty="0"/>
              <a:t>1 lb. lean ground beef</a:t>
            </a:r>
          </a:p>
          <a:p>
            <a:pPr fontAlgn="base"/>
            <a:r>
              <a:rPr lang="en-CA" dirty="0"/>
              <a:t>1 package low sodium taco seasoning</a:t>
            </a:r>
          </a:p>
          <a:p>
            <a:pPr fontAlgn="base"/>
            <a:r>
              <a:rPr lang="en-CA" dirty="0"/>
              <a:t>juice of 1 lime</a:t>
            </a:r>
          </a:p>
          <a:p>
            <a:pPr fontAlgn="base"/>
            <a:r>
              <a:rPr lang="en-CA" dirty="0"/>
              <a:t>8–10 whole wheat &amp; corn tortillas</a:t>
            </a:r>
          </a:p>
          <a:p>
            <a:pPr fontAlgn="base"/>
            <a:r>
              <a:rPr lang="en-CA" dirty="0"/>
              <a:t>12 oz. red enchilada sauce</a:t>
            </a:r>
          </a:p>
          <a:p>
            <a:pPr fontAlgn="base"/>
            <a:r>
              <a:rPr lang="en-CA" dirty="0"/>
              <a:t>1 1/2 cup </a:t>
            </a:r>
            <a:r>
              <a:rPr lang="en-CA" dirty="0" err="1"/>
              <a:t>mexican</a:t>
            </a:r>
            <a:r>
              <a:rPr lang="en-CA" dirty="0"/>
              <a:t> cheese</a:t>
            </a:r>
          </a:p>
          <a:p>
            <a:pPr fontAlgn="base"/>
            <a:r>
              <a:rPr lang="en-CA" dirty="0"/>
              <a:t>optional garnish: cilantro, avocado, diced tomato, pickled onions or sliced jalapeno, sour cream</a:t>
            </a:r>
          </a:p>
          <a:p>
            <a:endParaRPr lang="en-CA" dirty="0"/>
          </a:p>
        </p:txBody>
      </p:sp>
      <p:sp>
        <p:nvSpPr>
          <p:cNvPr id="4" name="Content Placeholder 3">
            <a:extLst>
              <a:ext uri="{FF2B5EF4-FFF2-40B4-BE49-F238E27FC236}">
                <a16:creationId xmlns:a16="http://schemas.microsoft.com/office/drawing/2014/main" id="{0ECBFB47-E574-4D24-B854-52F73B05FF34}"/>
              </a:ext>
            </a:extLst>
          </p:cNvPr>
          <p:cNvSpPr>
            <a:spLocks noGrp="1"/>
          </p:cNvSpPr>
          <p:nvPr>
            <p:ph sz="half" idx="2"/>
          </p:nvPr>
        </p:nvSpPr>
        <p:spPr>
          <a:xfrm>
            <a:off x="6461760" y="1493240"/>
            <a:ext cx="4663440" cy="4358920"/>
          </a:xfrm>
        </p:spPr>
        <p:txBody>
          <a:bodyPr>
            <a:normAutofit fontScale="92500" lnSpcReduction="20000"/>
          </a:bodyPr>
          <a:lstStyle/>
          <a:p>
            <a:r>
              <a:rPr lang="en-US" b="1" u="sng" dirty="0"/>
              <a:t>Vegetarian Enchiladas:</a:t>
            </a:r>
          </a:p>
          <a:p>
            <a:r>
              <a:rPr lang="en-US" dirty="0"/>
              <a:t>1 tablespoon cooking oil</a:t>
            </a:r>
          </a:p>
          <a:p>
            <a:pPr fontAlgn="base"/>
            <a:r>
              <a:rPr lang="en-CA" dirty="0"/>
              <a:t>1/2 cup finely diced yellow onion</a:t>
            </a:r>
          </a:p>
          <a:p>
            <a:pPr fontAlgn="base"/>
            <a:r>
              <a:rPr lang="en-CA" dirty="0"/>
              <a:t>2 garlic cloves</a:t>
            </a:r>
          </a:p>
          <a:p>
            <a:pPr fontAlgn="base"/>
            <a:r>
              <a:rPr lang="en-CA" b="1" i="1" dirty="0"/>
              <a:t>1 lb. plant based ground round</a:t>
            </a:r>
          </a:p>
          <a:p>
            <a:pPr fontAlgn="base"/>
            <a:r>
              <a:rPr lang="en-CA" dirty="0"/>
              <a:t>1 package low sodium taco seasoning</a:t>
            </a:r>
          </a:p>
          <a:p>
            <a:pPr fontAlgn="base"/>
            <a:r>
              <a:rPr lang="en-CA" dirty="0"/>
              <a:t>juice of 1 lime</a:t>
            </a:r>
          </a:p>
          <a:p>
            <a:pPr fontAlgn="base"/>
            <a:r>
              <a:rPr lang="en-CA" dirty="0"/>
              <a:t>8–10 whole wheat &amp; corn tortillas</a:t>
            </a:r>
          </a:p>
          <a:p>
            <a:pPr fontAlgn="base"/>
            <a:r>
              <a:rPr lang="en-CA" dirty="0"/>
              <a:t>12 oz. red enchilada sauce</a:t>
            </a:r>
          </a:p>
          <a:p>
            <a:pPr fontAlgn="base"/>
            <a:r>
              <a:rPr lang="en-CA" dirty="0"/>
              <a:t>1 1/2 cup Mexican cheese</a:t>
            </a:r>
          </a:p>
          <a:p>
            <a:pPr fontAlgn="base"/>
            <a:r>
              <a:rPr lang="en-CA" dirty="0"/>
              <a:t>optional garnish: cilantro, avocado, diced tomato, pickled onions or sliced jalapeno, sour cream</a:t>
            </a:r>
          </a:p>
          <a:p>
            <a:endParaRPr lang="en-CA" b="1" u="sng" dirty="0"/>
          </a:p>
        </p:txBody>
      </p:sp>
      <p:pic>
        <p:nvPicPr>
          <p:cNvPr id="5" name="Picture 4">
            <a:extLst>
              <a:ext uri="{FF2B5EF4-FFF2-40B4-BE49-F238E27FC236}">
                <a16:creationId xmlns:a16="http://schemas.microsoft.com/office/drawing/2014/main" id="{C69D65CE-0813-4ACF-A202-1B6EAD3BB670}"/>
              </a:ext>
            </a:extLst>
          </p:cNvPr>
          <p:cNvPicPr>
            <a:picLocks noChangeAspect="1"/>
          </p:cNvPicPr>
          <p:nvPr/>
        </p:nvPicPr>
        <p:blipFill>
          <a:blip r:embed="rId2"/>
          <a:stretch>
            <a:fillRect/>
          </a:stretch>
        </p:blipFill>
        <p:spPr>
          <a:xfrm>
            <a:off x="10117122" y="258748"/>
            <a:ext cx="1783779" cy="1679109"/>
          </a:xfrm>
          <a:prstGeom prst="rect">
            <a:avLst/>
          </a:prstGeom>
        </p:spPr>
      </p:pic>
    </p:spTree>
    <p:extLst>
      <p:ext uri="{BB962C8B-B14F-4D97-AF65-F5344CB8AC3E}">
        <p14:creationId xmlns:p14="http://schemas.microsoft.com/office/powerpoint/2010/main" val="54334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1795-E0A8-497F-B6BE-BE8108D38D5E}"/>
              </a:ext>
            </a:extLst>
          </p:cNvPr>
          <p:cNvSpPr>
            <a:spLocks noGrp="1"/>
          </p:cNvSpPr>
          <p:nvPr>
            <p:ph type="title"/>
          </p:nvPr>
        </p:nvSpPr>
        <p:spPr>
          <a:xfrm>
            <a:off x="1066800" y="642594"/>
            <a:ext cx="10058400" cy="724812"/>
          </a:xfrm>
        </p:spPr>
        <p:txBody>
          <a:bodyPr/>
          <a:lstStyle/>
          <a:p>
            <a:pPr algn="ctr"/>
            <a:r>
              <a:rPr lang="en-US" dirty="0"/>
              <a:t>Instructions </a:t>
            </a:r>
            <a:endParaRPr lang="en-CA" dirty="0"/>
          </a:p>
        </p:txBody>
      </p:sp>
      <p:sp>
        <p:nvSpPr>
          <p:cNvPr id="3" name="Content Placeholder 2">
            <a:extLst>
              <a:ext uri="{FF2B5EF4-FFF2-40B4-BE49-F238E27FC236}">
                <a16:creationId xmlns:a16="http://schemas.microsoft.com/office/drawing/2014/main" id="{0AB6FFFC-0F3D-451D-984E-CAD10DED8439}"/>
              </a:ext>
            </a:extLst>
          </p:cNvPr>
          <p:cNvSpPr>
            <a:spLocks noGrp="1"/>
          </p:cNvSpPr>
          <p:nvPr>
            <p:ph idx="1"/>
          </p:nvPr>
        </p:nvSpPr>
        <p:spPr>
          <a:xfrm>
            <a:off x="1066800" y="1291905"/>
            <a:ext cx="10058400" cy="4660839"/>
          </a:xfrm>
        </p:spPr>
        <p:txBody>
          <a:bodyPr>
            <a:normAutofit fontScale="92500" lnSpcReduction="10000"/>
          </a:bodyPr>
          <a:lstStyle/>
          <a:p>
            <a:r>
              <a:rPr lang="en-US" dirty="0"/>
              <a:t>1. Preheat oven to 350 degrees F.</a:t>
            </a:r>
          </a:p>
          <a:p>
            <a:r>
              <a:rPr lang="en-US" dirty="0"/>
              <a:t>2. Heat a large skillet to medium-high heat</a:t>
            </a:r>
          </a:p>
          <a:p>
            <a:r>
              <a:rPr lang="en-US" dirty="0"/>
              <a:t>3. Add oil to the skillet, then add onions. </a:t>
            </a:r>
            <a:r>
              <a:rPr lang="en-US" dirty="0" err="1"/>
              <a:t>Saute</a:t>
            </a:r>
            <a:r>
              <a:rPr lang="en-US" dirty="0"/>
              <a:t> until translucent, about 3 minutes.</a:t>
            </a:r>
          </a:p>
          <a:p>
            <a:r>
              <a:rPr lang="en-US" dirty="0"/>
              <a:t>4. Add in chopped garlic cloves, </a:t>
            </a:r>
            <a:r>
              <a:rPr lang="en-US" dirty="0" err="1"/>
              <a:t>saute</a:t>
            </a:r>
            <a:r>
              <a:rPr lang="en-US" dirty="0"/>
              <a:t> for 30 seconds, then add in ground beef.</a:t>
            </a:r>
          </a:p>
          <a:p>
            <a:r>
              <a:rPr lang="en-US" dirty="0"/>
              <a:t>5. </a:t>
            </a:r>
            <a:r>
              <a:rPr lang="en-US" dirty="0" err="1"/>
              <a:t>Saute</a:t>
            </a:r>
            <a:r>
              <a:rPr lang="en-US" dirty="0"/>
              <a:t> ground beef for 5-7 minutes, breaking up the meat with a wooden spoon. Once browned, </a:t>
            </a:r>
            <a:r>
              <a:rPr lang="en-US" i="1" dirty="0"/>
              <a:t>drain fat with a spoon. </a:t>
            </a:r>
          </a:p>
          <a:p>
            <a:r>
              <a:rPr lang="en-US" dirty="0"/>
              <a:t>Add in taco seasoning package and follow directions on the back of the package. At this time also squeeze in lime juice.</a:t>
            </a:r>
          </a:p>
          <a:p>
            <a:r>
              <a:rPr lang="en-US" dirty="0"/>
              <a:t>Add ¼ cup of enchilada sauce to the bottom of a casserole dish. Spread across the entire bottom of the dish. </a:t>
            </a:r>
          </a:p>
          <a:p>
            <a:r>
              <a:rPr lang="en-US" dirty="0"/>
              <a:t>Assemble enchiladas: Lay the tortilla flat and add 1/3 cup of meat mixture to the center and top with a little cheese. Fold and roll the filled tortilla, then place it seam side down in casserole dish. Repeat process until all the tortillas and meat are used up. Pour the remaining enchilada sauce over the rolled tortillas. Then top with remaining cheese. </a:t>
            </a:r>
          </a:p>
          <a:p>
            <a:r>
              <a:rPr lang="en-US" dirty="0"/>
              <a:t>Place the dish in the oven and bake for 15 minutes uncovered. Remove when cheese is melted.</a:t>
            </a:r>
          </a:p>
          <a:p>
            <a:r>
              <a:rPr lang="en-US" dirty="0"/>
              <a:t>Serve as is, or garnish with fresh cilantro, avocado, diced tomatoes, sliced jalapenos</a:t>
            </a:r>
          </a:p>
          <a:p>
            <a:r>
              <a:rPr lang="en-US" dirty="0"/>
              <a:t>A dollop of sour cream goes well with enchiladas as well. </a:t>
            </a:r>
          </a:p>
          <a:p>
            <a:endParaRPr lang="en-CA" dirty="0"/>
          </a:p>
        </p:txBody>
      </p:sp>
    </p:spTree>
    <p:extLst>
      <p:ext uri="{BB962C8B-B14F-4D97-AF65-F5344CB8AC3E}">
        <p14:creationId xmlns:p14="http://schemas.microsoft.com/office/powerpoint/2010/main" val="384049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ECAB-F6CD-4D4A-B27E-193E617C16CE}"/>
              </a:ext>
            </a:extLst>
          </p:cNvPr>
          <p:cNvSpPr>
            <a:spLocks noGrp="1"/>
          </p:cNvSpPr>
          <p:nvPr>
            <p:ph type="title"/>
          </p:nvPr>
        </p:nvSpPr>
        <p:spPr/>
        <p:txBody>
          <a:bodyPr/>
          <a:lstStyle/>
          <a:p>
            <a:pPr algn="ctr"/>
            <a:r>
              <a:rPr lang="en-US"/>
              <a:t>Enjoy your enchiladas!</a:t>
            </a:r>
            <a:br>
              <a:rPr lang="en-US" dirty="0"/>
            </a:br>
            <a:endParaRPr lang="en-CA" dirty="0"/>
          </a:p>
        </p:txBody>
      </p:sp>
      <p:pic>
        <p:nvPicPr>
          <p:cNvPr id="4" name="Content Placeholder 3">
            <a:extLst>
              <a:ext uri="{FF2B5EF4-FFF2-40B4-BE49-F238E27FC236}">
                <a16:creationId xmlns:a16="http://schemas.microsoft.com/office/drawing/2014/main" id="{89F22ADD-FD68-4747-AA01-FEC781853EDE}"/>
              </a:ext>
            </a:extLst>
          </p:cNvPr>
          <p:cNvPicPr>
            <a:picLocks noGrp="1" noChangeAspect="1"/>
          </p:cNvPicPr>
          <p:nvPr>
            <p:ph idx="1"/>
          </p:nvPr>
        </p:nvPicPr>
        <p:blipFill>
          <a:blip r:embed="rId2"/>
          <a:stretch>
            <a:fillRect/>
          </a:stretch>
        </p:blipFill>
        <p:spPr>
          <a:xfrm>
            <a:off x="3186353" y="2103438"/>
            <a:ext cx="5819294" cy="3849687"/>
          </a:xfrm>
          <a:prstGeom prst="rect">
            <a:avLst/>
          </a:prstGeom>
        </p:spPr>
      </p:pic>
    </p:spTree>
    <p:extLst>
      <p:ext uri="{BB962C8B-B14F-4D97-AF65-F5344CB8AC3E}">
        <p14:creationId xmlns:p14="http://schemas.microsoft.com/office/powerpoint/2010/main" val="261918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13" ma:contentTypeDescription="Create a new document." ma:contentTypeScope="" ma:versionID="72ba8708a81536e66ae7c1155bac9a72">
  <xsd:schema xmlns:xsd="http://www.w3.org/2001/XMLSchema" xmlns:xs="http://www.w3.org/2001/XMLSchema" xmlns:p="http://schemas.microsoft.com/office/2006/metadata/properties" xmlns:ns3="2dfdbd87-feb3-4b3a-b11d-aaad4bfbe884" xmlns:ns4="c17d24db-1525-423a-a246-76d2fc38ff69" targetNamespace="http://schemas.microsoft.com/office/2006/metadata/properties" ma:root="true" ma:fieldsID="711faf862e1b580d6af74a233cabd384" ns3:_="" ns4:_="">
    <xsd:import namespace="2dfdbd87-feb3-4b3a-b11d-aaad4bfbe884"/>
    <xsd:import namespace="c17d24db-1525-423a-a246-76d2fc38ff6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c17d24db-1525-423a-a246-76d2fc38ff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01A04B-022D-47B2-8264-EB7CE79C7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dbd87-feb3-4b3a-b11d-aaad4bfbe884"/>
    <ds:schemaRef ds:uri="c17d24db-1525-423a-a246-76d2fc38f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c17d24db-1525-423a-a246-76d2fc38ff69"/>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Garamond</vt:lpstr>
      <vt:lpstr>SavonVTI</vt:lpstr>
      <vt:lpstr>The gator plate-r  Beef enchiladas</vt:lpstr>
      <vt:lpstr>What are Enchiladas? </vt:lpstr>
      <vt:lpstr>Food and Kitchen Safety</vt:lpstr>
      <vt:lpstr>Recipe Ingredients </vt:lpstr>
      <vt:lpstr>Instructions </vt:lpstr>
      <vt:lpstr>Enjoy your enchiladas!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2020-11-13T17:47:26Z</dcterms:created>
  <dcterms:modified xsi:type="dcterms:W3CDTF">2020-11-19T21:41:02Z</dcterms:modified>
</cp:coreProperties>
</file>